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68" r:id="rId2"/>
    <p:sldId id="257" r:id="rId3"/>
    <p:sldId id="269" r:id="rId4"/>
    <p:sldId id="258" r:id="rId5"/>
    <p:sldId id="259" r:id="rId6"/>
    <p:sldId id="260" r:id="rId7"/>
    <p:sldId id="265" r:id="rId8"/>
    <p:sldId id="261" r:id="rId9"/>
    <p:sldId id="262" r:id="rId10"/>
    <p:sldId id="263" r:id="rId11"/>
    <p:sldId id="264" r:id="rId12"/>
    <p:sldId id="266" r:id="rId13"/>
    <p:sldId id="267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38747-4367-4BD2-8D51-C97E202738E2}" type="datetime1">
              <a:rPr lang="en-US" smtClean="0"/>
              <a:t>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7498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E833E-1B6D-415F-AD29-75AE8C43BD0D}" type="datetime1">
              <a:rPr lang="en-US" smtClean="0"/>
              <a:t>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826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2596F-08A7-4B70-989A-F2B1CF31E66B}" type="datetime1">
              <a:rPr lang="en-US" smtClean="0"/>
              <a:t>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645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5A3C-5767-4844-A0A3-83778C2E5409}" type="datetime1">
              <a:rPr lang="en-US" smtClean="0"/>
              <a:t>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332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507A8-A5CF-4D38-AB86-7EDDA87A85D4}" type="datetime1">
              <a:rPr lang="en-US" smtClean="0"/>
              <a:t>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8545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CD27C-8599-43EF-BA1D-14DDC1946E06}" type="datetime1">
              <a:rPr lang="en-US" smtClean="0"/>
              <a:t>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994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43D99-809A-49C0-96E5-4250D0B498EE}" type="datetime1">
              <a:rPr lang="en-US" smtClean="0"/>
              <a:t>2/7/2020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581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3DE9B-B678-4EFB-BB7D-A4370204A0B0}" type="datetime1">
              <a:rPr lang="en-US" smtClean="0"/>
              <a:t>2/7/2020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053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812DA-F765-4142-A6A3-A8ED7235E082}" type="datetime1">
              <a:rPr lang="en-US" smtClean="0"/>
              <a:t>2/7/2020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377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E0277FD-7DE6-41D4-930D-AC99F5AFE54E}" type="datetime1">
              <a:rPr lang="en-US" smtClean="0"/>
              <a:t>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877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15526-7079-4B7B-987C-1B5FAE11A0FF}" type="datetime1">
              <a:rPr lang="en-US" smtClean="0"/>
              <a:t>2/7/2020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850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73ED0CC-082F-4160-86E5-0D6041F12778}" type="datetime1">
              <a:rPr lang="en-US" smtClean="0"/>
              <a:t>2/7/2020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6336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LT </a:t>
            </a:r>
            <a:r>
              <a:rPr lang="en-US" dirty="0" smtClean="0"/>
              <a:t>6.2 Fak</a:t>
            </a:r>
            <a:r>
              <a:rPr lang="en-US" dirty="0" smtClean="0"/>
              <a:t>e </a:t>
            </a:r>
            <a:r>
              <a:rPr lang="en-US" dirty="0" smtClean="0"/>
              <a:t>Quiz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3708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9BAAA-2AB2-4660-BFA5-88E3A71B6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Diatomic Elements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314B0-D22B-4474-86C2-5642E3D629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4773931" cy="4023360"/>
          </a:xfrm>
        </p:spPr>
        <p:txBody>
          <a:bodyPr>
            <a:normAutofit/>
          </a:bodyPr>
          <a:lstStyle/>
          <a:p>
            <a:r>
              <a:rPr lang="en-US" sz="3200" dirty="0"/>
              <a:t>Some atoms are </a:t>
            </a:r>
            <a:r>
              <a:rPr lang="en-US" sz="3200" u="sng" dirty="0"/>
              <a:t>diatomic</a:t>
            </a:r>
            <a:r>
              <a:rPr lang="en-US" sz="3200" dirty="0"/>
              <a:t>—they come in pairs when they are single elements </a:t>
            </a:r>
          </a:p>
          <a:p>
            <a:pPr lvl="1"/>
            <a:r>
              <a:rPr lang="en-US" sz="3000" dirty="0"/>
              <a:t>Does </a:t>
            </a:r>
            <a:r>
              <a:rPr lang="en-US" sz="3000" i="1" dirty="0"/>
              <a:t>NOT</a:t>
            </a:r>
            <a:r>
              <a:rPr lang="en-US" sz="3000" dirty="0"/>
              <a:t> apply to ionic compounds—only when by themselves! </a:t>
            </a:r>
          </a:p>
          <a:p>
            <a:pPr lvl="1"/>
            <a:endParaRPr lang="en-US" sz="3000" dirty="0"/>
          </a:p>
          <a:p>
            <a:pPr marL="201168" lvl="1" indent="0">
              <a:buNone/>
            </a:pPr>
            <a:endParaRPr lang="en-US" sz="3000" dirty="0"/>
          </a:p>
        </p:txBody>
      </p:sp>
      <p:pic>
        <p:nvPicPr>
          <p:cNvPr id="1026" name="Picture 2" descr="Image result for 7 diatomic elements">
            <a:extLst>
              <a:ext uri="{FF2B5EF4-FFF2-40B4-BE49-F238E27FC236}">
                <a16:creationId xmlns:a16="http://schemas.microsoft.com/office/drawing/2014/main" id="{ECA0B700-B49C-4D2F-A9F5-B0EF6068438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358"/>
          <a:stretch/>
        </p:blipFill>
        <p:spPr bwMode="auto">
          <a:xfrm>
            <a:off x="6320790" y="2036407"/>
            <a:ext cx="2955945" cy="3642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508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7 diatomic elements">
            <a:extLst>
              <a:ext uri="{FF2B5EF4-FFF2-40B4-BE49-F238E27FC236}">
                <a16:creationId xmlns:a16="http://schemas.microsoft.com/office/drawing/2014/main" id="{00EB5FF9-ECD1-4ADB-AC7B-A06DB6415B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8367" y="670986"/>
            <a:ext cx="7835265" cy="5516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9908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F1053-1B07-433E-8DB6-7E7F7BB56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mistake: 	H</a:t>
            </a:r>
            <a:r>
              <a:rPr lang="en-US" baseline="-25000" dirty="0"/>
              <a:t>2</a:t>
            </a:r>
            <a:r>
              <a:rPr lang="en-US" dirty="0"/>
              <a:t>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1F6D2-91DB-422B-94A2-40AF60B0FE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“Why is there only one oxygen in H</a:t>
            </a:r>
            <a:r>
              <a:rPr lang="en-US" sz="3200" baseline="-25000" dirty="0"/>
              <a:t>2</a:t>
            </a:r>
            <a:r>
              <a:rPr lang="en-US" sz="3200" dirty="0"/>
              <a:t>O? I thought oxygen was diatomic and could only come in pairs? Shouldn’t it be H</a:t>
            </a:r>
            <a:r>
              <a:rPr lang="en-US" sz="3200" baseline="-25000" dirty="0"/>
              <a:t>2</a:t>
            </a:r>
            <a:r>
              <a:rPr lang="en-US" sz="3200" dirty="0"/>
              <a:t>O</a:t>
            </a:r>
            <a:r>
              <a:rPr lang="en-US" sz="3200" baseline="-25000" dirty="0"/>
              <a:t>2</a:t>
            </a:r>
            <a:r>
              <a:rPr lang="en-US" sz="3200" dirty="0"/>
              <a:t>?”</a:t>
            </a:r>
          </a:p>
        </p:txBody>
      </p:sp>
    </p:spTree>
    <p:extLst>
      <p:ext uri="{BB962C8B-B14F-4D97-AF65-F5344CB8AC3E}">
        <p14:creationId xmlns:p14="http://schemas.microsoft.com/office/powerpoint/2010/main" val="21011112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3138F-2437-46CE-A478-93359A00D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A2D52-D8F4-4CA1-87CE-7484CDD97B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200" dirty="0"/>
              <a:t>	Mg +		N</a:t>
            </a:r>
            <a:r>
              <a:rPr lang="en-US" sz="3200" baseline="-25000" dirty="0"/>
              <a:t>2</a:t>
            </a:r>
            <a:r>
              <a:rPr lang="en-US" sz="3200" dirty="0"/>
              <a:t>	</a:t>
            </a:r>
            <a:r>
              <a:rPr lang="en-US" sz="3200" dirty="0">
                <a:sym typeface="Wingdings" panose="05000000000000000000" pitchFamily="2" charset="2"/>
              </a:rPr>
              <a:t>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353381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3138F-2437-46CE-A478-93359A00D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A2D52-D8F4-4CA1-87CE-7484CDD97B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Fe (III</a:t>
            </a:r>
            <a:r>
              <a:rPr lang="en-US" sz="3200" smtClean="0"/>
              <a:t>)    +</a:t>
            </a:r>
            <a:r>
              <a:rPr lang="en-US" sz="3200" dirty="0"/>
              <a:t>	</a:t>
            </a:r>
            <a:r>
              <a:rPr lang="en-US" sz="3200"/>
              <a:t>	</a:t>
            </a:r>
            <a:r>
              <a:rPr lang="en-US" sz="3200" smtClean="0"/>
              <a:t>O</a:t>
            </a:r>
            <a:r>
              <a:rPr lang="en-US" sz="3200" baseline="-25000" smtClean="0"/>
              <a:t>2</a:t>
            </a:r>
            <a:r>
              <a:rPr lang="en-US" sz="3200" dirty="0"/>
              <a:t>	</a:t>
            </a:r>
            <a:r>
              <a:rPr lang="en-US" sz="3200" dirty="0">
                <a:sym typeface="Wingdings" panose="05000000000000000000" pitchFamily="2" charset="2"/>
              </a:rPr>
              <a:t>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0474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EEFE3-EC44-48CB-A3C5-3DCE0E7B2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type of reaction?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767C8-F971-42E6-8788-C15D8B2E2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lnSpc>
                <a:spcPct val="150000"/>
              </a:lnSpc>
            </a:pPr>
            <a:r>
              <a:rPr lang="es-ES" sz="3600" b="1" dirty="0"/>
              <a:t>NaOH    +     CuSO</a:t>
            </a:r>
            <a:r>
              <a:rPr lang="es-ES" sz="3600" b="1" baseline="-25000" dirty="0"/>
              <a:t>4</a:t>
            </a:r>
            <a:r>
              <a:rPr lang="es-ES" sz="3600" b="1" dirty="0"/>
              <a:t>        </a:t>
            </a:r>
            <a:r>
              <a:rPr lang="en-US" sz="3600" b="1" dirty="0">
                <a:sym typeface="Wingdings" panose="05000000000000000000" pitchFamily="2" charset="2"/>
              </a:rPr>
              <a:t></a:t>
            </a:r>
            <a:r>
              <a:rPr lang="es-ES" sz="3600" b="1" dirty="0"/>
              <a:t>    </a:t>
            </a:r>
            <a:r>
              <a:rPr lang="en-US" sz="3600" b="1" dirty="0"/>
              <a:t>   </a:t>
            </a:r>
            <a:r>
              <a:rPr lang="es-ES" sz="3600" b="1" dirty="0"/>
              <a:t> Na</a:t>
            </a:r>
            <a:r>
              <a:rPr lang="es-ES" sz="3600" b="1" baseline="-25000" dirty="0"/>
              <a:t>2</a:t>
            </a:r>
            <a:r>
              <a:rPr lang="es-ES" sz="3600" b="1" dirty="0"/>
              <a:t>SO</a:t>
            </a:r>
            <a:r>
              <a:rPr lang="es-ES" sz="3600" b="1" baseline="-25000" dirty="0"/>
              <a:t>4</a:t>
            </a:r>
            <a:r>
              <a:rPr lang="es-ES" sz="3600" b="1" dirty="0"/>
              <a:t>  +   Cu(OH)</a:t>
            </a:r>
            <a:r>
              <a:rPr lang="es-ES" sz="3600" b="1" baseline="-25000" dirty="0"/>
              <a:t>2</a:t>
            </a:r>
            <a:endParaRPr lang="en-US" sz="3600" dirty="0"/>
          </a:p>
          <a:p>
            <a:pPr algn="ctr">
              <a:lnSpc>
                <a:spcPct val="150000"/>
              </a:lnSpc>
            </a:pPr>
            <a:r>
              <a:rPr lang="es-ES" sz="3600" b="1" dirty="0"/>
              <a:t>C</a:t>
            </a:r>
            <a:r>
              <a:rPr lang="es-ES" sz="3600" b="1" baseline="-25000" dirty="0"/>
              <a:t>4</a:t>
            </a:r>
            <a:r>
              <a:rPr lang="es-ES" sz="3600" b="1" dirty="0"/>
              <a:t>H</a:t>
            </a:r>
            <a:r>
              <a:rPr lang="es-ES" sz="3600" b="1" baseline="-25000" dirty="0"/>
              <a:t>12</a:t>
            </a:r>
            <a:r>
              <a:rPr lang="es-ES" sz="3600" b="1" dirty="0"/>
              <a:t>   +    O</a:t>
            </a:r>
            <a:r>
              <a:rPr lang="es-ES" sz="3600" b="1" baseline="-25000" dirty="0"/>
              <a:t>2 </a:t>
            </a:r>
            <a:r>
              <a:rPr lang="es-ES" sz="3600" b="1" dirty="0"/>
              <a:t>      </a:t>
            </a:r>
            <a:r>
              <a:rPr lang="en-US" sz="3600" b="1" dirty="0">
                <a:sym typeface="Wingdings" panose="05000000000000000000" pitchFamily="2" charset="2"/>
              </a:rPr>
              <a:t></a:t>
            </a:r>
            <a:r>
              <a:rPr lang="es-ES" sz="3600" b="1" dirty="0"/>
              <a:t>        H</a:t>
            </a:r>
            <a:r>
              <a:rPr lang="es-ES" sz="3600" b="1" baseline="-25000" dirty="0"/>
              <a:t>2</a:t>
            </a:r>
            <a:r>
              <a:rPr lang="es-ES" sz="3600" b="1" dirty="0"/>
              <a:t>O   +   CO</a:t>
            </a:r>
            <a:r>
              <a:rPr lang="es-ES" sz="3600" b="1" baseline="-25000" dirty="0"/>
              <a:t>2</a:t>
            </a:r>
            <a:endParaRPr lang="en-US" sz="3600" dirty="0"/>
          </a:p>
          <a:p>
            <a:pPr algn="ctr">
              <a:lnSpc>
                <a:spcPct val="150000"/>
              </a:lnSpc>
            </a:pPr>
            <a:r>
              <a:rPr lang="es-ES" sz="3600" b="1" dirty="0"/>
              <a:t>Fe   + 	 O</a:t>
            </a:r>
            <a:r>
              <a:rPr lang="es-ES" sz="3600" b="1" baseline="-25000" dirty="0"/>
              <a:t>2</a:t>
            </a:r>
            <a:r>
              <a:rPr lang="es-ES" sz="3600" b="1" dirty="0"/>
              <a:t>      </a:t>
            </a:r>
            <a:r>
              <a:rPr lang="en-US" sz="3600" b="1" dirty="0">
                <a:sym typeface="Wingdings" panose="05000000000000000000" pitchFamily="2" charset="2"/>
              </a:rPr>
              <a:t></a:t>
            </a:r>
            <a:r>
              <a:rPr lang="es-ES" sz="3600" b="1" dirty="0"/>
              <a:t>           Fe</a:t>
            </a:r>
            <a:r>
              <a:rPr lang="es-ES" sz="3600" b="1" baseline="-25000" dirty="0"/>
              <a:t>2</a:t>
            </a:r>
            <a:r>
              <a:rPr lang="es-ES" sz="3600" b="1" dirty="0"/>
              <a:t>O</a:t>
            </a:r>
            <a:r>
              <a:rPr lang="es-ES" sz="3600" b="1" baseline="-25000" dirty="0"/>
              <a:t>3</a:t>
            </a:r>
            <a:endParaRPr lang="en-US" sz="3600" dirty="0"/>
          </a:p>
          <a:p>
            <a:pPr algn="ctr">
              <a:lnSpc>
                <a:spcPct val="150000"/>
              </a:lnSpc>
            </a:pPr>
            <a:r>
              <a:rPr lang="es-ES" sz="3600" b="1" dirty="0"/>
              <a:t>Mg</a:t>
            </a:r>
            <a:r>
              <a:rPr lang="es-ES" sz="3600" b="1" baseline="-25000" dirty="0"/>
              <a:t>3</a:t>
            </a:r>
            <a:r>
              <a:rPr lang="es-ES" sz="3600" b="1" dirty="0"/>
              <a:t>(PO</a:t>
            </a:r>
            <a:r>
              <a:rPr lang="es-ES" sz="3600" b="1" baseline="-25000" dirty="0"/>
              <a:t>4</a:t>
            </a:r>
            <a:r>
              <a:rPr lang="es-ES" sz="3600" b="1" dirty="0"/>
              <a:t>)</a:t>
            </a:r>
            <a:r>
              <a:rPr lang="es-ES" sz="3600" b="1" baseline="-25000" dirty="0"/>
              <a:t>2</a:t>
            </a:r>
            <a:r>
              <a:rPr lang="es-ES" sz="3600" b="1" dirty="0"/>
              <a:t>    +    H</a:t>
            </a:r>
            <a:r>
              <a:rPr lang="es-ES" sz="3600" b="1" baseline="-25000" dirty="0"/>
              <a:t>2</a:t>
            </a:r>
            <a:r>
              <a:rPr lang="es-ES" sz="3600" b="1" dirty="0"/>
              <a:t>       </a:t>
            </a:r>
            <a:r>
              <a:rPr lang="en-US" sz="3600" b="1" dirty="0">
                <a:sym typeface="Wingdings" panose="05000000000000000000" pitchFamily="2" charset="2"/>
              </a:rPr>
              <a:t></a:t>
            </a:r>
            <a:r>
              <a:rPr lang="es-ES" sz="3600" b="1" dirty="0"/>
              <a:t>       Mg  +  H</a:t>
            </a:r>
            <a:r>
              <a:rPr lang="es-ES" sz="3600" b="1" baseline="-25000" dirty="0"/>
              <a:t>3</a:t>
            </a:r>
            <a:r>
              <a:rPr lang="es-ES" sz="3600" b="1" dirty="0"/>
              <a:t>PO</a:t>
            </a:r>
            <a:r>
              <a:rPr lang="es-ES" sz="3600" b="1" baseline="-25000" dirty="0"/>
              <a:t>4</a:t>
            </a:r>
            <a:endParaRPr lang="en-US" sz="3600" dirty="0"/>
          </a:p>
          <a:p>
            <a:pPr algn="ctr">
              <a:lnSpc>
                <a:spcPct val="150000"/>
              </a:lnSpc>
            </a:pPr>
            <a:r>
              <a:rPr lang="es-ES" sz="3600" b="1" dirty="0"/>
              <a:t>NH</a:t>
            </a:r>
            <a:r>
              <a:rPr lang="es-ES" sz="3600" b="1" baseline="-25000" dirty="0"/>
              <a:t>4</a:t>
            </a:r>
            <a:r>
              <a:rPr lang="es-ES" sz="3600" b="1" dirty="0"/>
              <a:t>NO</a:t>
            </a:r>
            <a:r>
              <a:rPr lang="es-ES" sz="3600" b="1" baseline="-25000" dirty="0"/>
              <a:t>3</a:t>
            </a:r>
            <a:r>
              <a:rPr lang="es-ES" sz="3600" b="1" dirty="0"/>
              <a:t>   </a:t>
            </a:r>
            <a:r>
              <a:rPr lang="en-US" sz="3600" b="1" dirty="0">
                <a:sym typeface="Wingdings" panose="05000000000000000000" pitchFamily="2" charset="2"/>
              </a:rPr>
              <a:t></a:t>
            </a:r>
            <a:r>
              <a:rPr lang="es-ES" sz="3600" b="1" dirty="0"/>
              <a:t>	   N</a:t>
            </a:r>
            <a:r>
              <a:rPr lang="es-ES" sz="3600" b="1" baseline="-25000" dirty="0"/>
              <a:t>2</a:t>
            </a:r>
            <a:r>
              <a:rPr lang="es-ES" sz="3600" b="1" dirty="0"/>
              <a:t>O   +   H</a:t>
            </a:r>
            <a:r>
              <a:rPr lang="es-ES" sz="3600" b="1" baseline="-25000" dirty="0"/>
              <a:t>2</a:t>
            </a:r>
            <a:r>
              <a:rPr lang="es-ES" sz="3600" b="1" dirty="0"/>
              <a:t>O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87559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LT </a:t>
            </a:r>
            <a:r>
              <a:rPr lang="en-US" dirty="0" smtClean="0"/>
              <a:t>6.2 Predicting Products Notes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014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C3BA3-05EB-48F3-B7DC-FF40C4363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type of reaction </a:t>
            </a:r>
            <a:r>
              <a:rPr lang="en-US" i="1" dirty="0"/>
              <a:t>will</a:t>
            </a:r>
            <a:r>
              <a:rPr lang="en-US" dirty="0"/>
              <a:t> happen?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67C96C-8474-495A-9FED-26C594431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</a:t>
            </a:r>
            <a:r>
              <a:rPr lang="en-US" sz="3600" baseline="-25000" dirty="0"/>
              <a:t>6</a:t>
            </a:r>
            <a:r>
              <a:rPr lang="en-US" sz="3600" dirty="0"/>
              <a:t>H</a:t>
            </a:r>
            <a:r>
              <a:rPr lang="en-US" sz="3600" baseline="-25000" dirty="0"/>
              <a:t>14 </a:t>
            </a:r>
            <a:r>
              <a:rPr lang="en-US" sz="3600" dirty="0"/>
              <a:t>+ O</a:t>
            </a:r>
            <a:r>
              <a:rPr lang="en-US" sz="3600" baseline="-25000" dirty="0"/>
              <a:t>2</a:t>
            </a:r>
            <a:r>
              <a:rPr lang="en-US" sz="3600" dirty="0"/>
              <a:t> </a:t>
            </a:r>
            <a:r>
              <a:rPr lang="en-US" sz="3600" dirty="0">
                <a:sym typeface="Wingdings" panose="05000000000000000000" pitchFamily="2" charset="2"/>
              </a:rPr>
              <a:t></a:t>
            </a:r>
          </a:p>
          <a:p>
            <a:endParaRPr lang="en-US" sz="3600" dirty="0">
              <a:sym typeface="Wingdings" panose="05000000000000000000" pitchFamily="2" charset="2"/>
            </a:endParaRPr>
          </a:p>
          <a:p>
            <a:r>
              <a:rPr lang="en-US" sz="3600" dirty="0">
                <a:sym typeface="Wingdings" panose="05000000000000000000" pitchFamily="2" charset="2"/>
              </a:rPr>
              <a:t>Al + F</a:t>
            </a:r>
            <a:r>
              <a:rPr lang="en-US" sz="3600" baseline="-25000" dirty="0">
                <a:sym typeface="Wingdings" panose="05000000000000000000" pitchFamily="2" charset="2"/>
              </a:rPr>
              <a:t>2</a:t>
            </a:r>
            <a:r>
              <a:rPr lang="en-US" sz="3600" dirty="0">
                <a:sym typeface="Wingdings" panose="05000000000000000000" pitchFamily="2" charset="2"/>
              </a:rPr>
              <a:t>  </a:t>
            </a:r>
          </a:p>
          <a:p>
            <a:endParaRPr lang="en-US" sz="3600" dirty="0">
              <a:sym typeface="Wingdings" panose="05000000000000000000" pitchFamily="2" charset="2"/>
            </a:endParaRPr>
          </a:p>
          <a:p>
            <a:r>
              <a:rPr lang="en-US" sz="3600" dirty="0">
                <a:sym typeface="Wingdings" panose="05000000000000000000" pitchFamily="2" charset="2"/>
              </a:rPr>
              <a:t>CaCO</a:t>
            </a:r>
            <a:r>
              <a:rPr lang="en-US" sz="3600" baseline="-25000" dirty="0">
                <a:sym typeface="Wingdings" panose="05000000000000000000" pitchFamily="2" charset="2"/>
              </a:rPr>
              <a:t>3</a:t>
            </a:r>
            <a:r>
              <a:rPr lang="en-US" sz="3600" dirty="0">
                <a:sym typeface="Wingdings" panose="05000000000000000000" pitchFamily="2" charset="2"/>
              </a:rPr>
              <a:t> 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06670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36A1E-EA04-4CE4-8950-D11457535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Predicting Products for Combustion </a:t>
            </a:r>
            <a:r>
              <a:rPr lang="en-US" dirty="0" err="1"/>
              <a:t>Rxns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F0ED5-306F-4338-A333-DEFCA2B017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Reactants are always a </a:t>
            </a:r>
            <a:r>
              <a:rPr lang="en-US" sz="3200" u="sng" dirty="0"/>
              <a:t>hydrocarbon</a:t>
            </a:r>
            <a:r>
              <a:rPr lang="en-US" sz="3200" dirty="0"/>
              <a:t> and O</a:t>
            </a:r>
            <a:r>
              <a:rPr lang="en-US" sz="3200" baseline="-25000" dirty="0"/>
              <a:t>2</a:t>
            </a:r>
            <a:endParaRPr lang="en-US" sz="3200" dirty="0"/>
          </a:p>
          <a:p>
            <a:pPr marL="0" indent="0">
              <a:buNone/>
            </a:pPr>
            <a:r>
              <a:rPr lang="en-US" sz="3200" dirty="0"/>
              <a:t>Products are </a:t>
            </a:r>
            <a:r>
              <a:rPr lang="en-US" sz="3200" b="1" i="1" u="sng" dirty="0"/>
              <a:t>always</a:t>
            </a:r>
            <a:r>
              <a:rPr lang="en-US" sz="3200" dirty="0"/>
              <a:t> CO</a:t>
            </a:r>
            <a:r>
              <a:rPr lang="en-US" sz="3200" baseline="-25000" dirty="0"/>
              <a:t>2 </a:t>
            </a:r>
            <a:r>
              <a:rPr lang="en-US" sz="3200" dirty="0"/>
              <a:t>and H</a:t>
            </a:r>
            <a:r>
              <a:rPr lang="en-US" sz="3200" baseline="-25000" dirty="0"/>
              <a:t>2</a:t>
            </a:r>
            <a:r>
              <a:rPr lang="en-US" sz="3200" dirty="0"/>
              <a:t>O</a:t>
            </a:r>
          </a:p>
          <a:p>
            <a:pPr marL="0" indent="0">
              <a:buNone/>
            </a:pPr>
            <a:r>
              <a:rPr lang="en-US" sz="3200" dirty="0"/>
              <a:t>Write the formula, then balance! </a:t>
            </a:r>
          </a:p>
        </p:txBody>
      </p:sp>
    </p:spTree>
    <p:extLst>
      <p:ext uri="{BB962C8B-B14F-4D97-AF65-F5344CB8AC3E}">
        <p14:creationId xmlns:p14="http://schemas.microsoft.com/office/powerpoint/2010/main" val="3728218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36A1E-EA04-4CE4-8950-D11457535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Predicting Products for Combustion </a:t>
            </a:r>
            <a:r>
              <a:rPr lang="en-US" dirty="0" err="1"/>
              <a:t>Rxns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F0ED5-306F-4338-A333-DEFCA2B017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	C</a:t>
            </a:r>
            <a:r>
              <a:rPr lang="en-US" sz="3200" baseline="-25000" dirty="0"/>
              <a:t>6</a:t>
            </a:r>
            <a:r>
              <a:rPr lang="en-US" sz="3200" dirty="0"/>
              <a:t>H</a:t>
            </a:r>
            <a:r>
              <a:rPr lang="en-US" sz="3200" baseline="-25000" dirty="0"/>
              <a:t>14 </a:t>
            </a:r>
            <a:r>
              <a:rPr lang="en-US" sz="3200" dirty="0"/>
              <a:t>+ 	O</a:t>
            </a:r>
            <a:r>
              <a:rPr lang="en-US" sz="3200" baseline="-25000" dirty="0"/>
              <a:t>2</a:t>
            </a:r>
            <a:r>
              <a:rPr lang="en-US" sz="3200" dirty="0"/>
              <a:t> </a:t>
            </a:r>
            <a:r>
              <a:rPr lang="en-US" sz="3200" dirty="0">
                <a:sym typeface="Wingdings" panose="05000000000000000000" pitchFamily="2" charset="2"/>
              </a:rPr>
              <a:t>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98297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9FC6B-144A-4D81-8650-47A22EEE5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4B5D73-9822-447E-8CE4-A01AA4CC0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	C</a:t>
            </a:r>
            <a:r>
              <a:rPr lang="en-US" sz="3200" baseline="-25000" dirty="0"/>
              <a:t>3</a:t>
            </a:r>
            <a:r>
              <a:rPr lang="en-US" sz="3200" dirty="0"/>
              <a:t>H</a:t>
            </a:r>
            <a:r>
              <a:rPr lang="en-US" sz="3200" baseline="-25000" dirty="0"/>
              <a:t>8</a:t>
            </a:r>
            <a:r>
              <a:rPr lang="en-US" sz="3200" dirty="0"/>
              <a:t> +	O</a:t>
            </a:r>
            <a:r>
              <a:rPr lang="en-US" sz="3200" baseline="-25000" dirty="0"/>
              <a:t>2</a:t>
            </a:r>
            <a:r>
              <a:rPr lang="en-US" sz="3200" dirty="0"/>
              <a:t> </a:t>
            </a:r>
            <a:r>
              <a:rPr lang="en-US" sz="3200" dirty="0">
                <a:sym typeface="Wingdings" panose="05000000000000000000" pitchFamily="2" charset="2"/>
              </a:rPr>
              <a:t>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86400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F97F3-D723-42D5-B737-EB11DE87A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Predicting Products for Synthesis </a:t>
            </a:r>
            <a:r>
              <a:rPr lang="en-US" dirty="0" err="1"/>
              <a:t>Rxns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5A6F2F-0E2E-4727-866C-A38B85677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Reactants are always single elements </a:t>
            </a:r>
          </a:p>
          <a:p>
            <a:pPr marL="0" indent="0">
              <a:buNone/>
            </a:pPr>
            <a:r>
              <a:rPr lang="en-US" sz="3200" dirty="0"/>
              <a:t>Combine to make an </a:t>
            </a:r>
            <a:r>
              <a:rPr lang="en-US" sz="3200" u="sng" dirty="0"/>
              <a:t>ionic compound</a:t>
            </a:r>
            <a:r>
              <a:rPr lang="en-US" sz="3200" dirty="0"/>
              <a:t> </a:t>
            </a:r>
          </a:p>
          <a:p>
            <a:pPr marL="0" indent="0">
              <a:buNone/>
            </a:pPr>
            <a:r>
              <a:rPr lang="en-US" sz="3200" dirty="0"/>
              <a:t>	- use charges to determine the compound</a:t>
            </a:r>
          </a:p>
          <a:p>
            <a:pPr marL="0" indent="0">
              <a:buNone/>
            </a:pPr>
            <a:r>
              <a:rPr lang="en-US" sz="3200" dirty="0"/>
              <a:t>Then balance!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273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F97F3-D723-42D5-B737-EB11DE87A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Predicting Products for Synthesis </a:t>
            </a:r>
            <a:r>
              <a:rPr lang="en-US" dirty="0" err="1"/>
              <a:t>Rxns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5A6F2F-0E2E-4727-866C-A38B85677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>
              <a:buNone/>
            </a:pPr>
            <a:endParaRPr lang="en-US" sz="3600" dirty="0">
              <a:sym typeface="Wingdings" panose="05000000000000000000" pitchFamily="2" charset="2"/>
            </a:endParaRPr>
          </a:p>
          <a:p>
            <a:pPr marL="0">
              <a:buNone/>
            </a:pPr>
            <a:r>
              <a:rPr lang="en-US" sz="3600" dirty="0">
                <a:sym typeface="Wingdings" panose="05000000000000000000" pitchFamily="2" charset="2"/>
              </a:rPr>
              <a:t>	Al + 		F</a:t>
            </a:r>
            <a:r>
              <a:rPr lang="en-US" sz="3600" baseline="-25000" dirty="0">
                <a:sym typeface="Wingdings" panose="05000000000000000000" pitchFamily="2" charset="2"/>
              </a:rPr>
              <a:t>2</a:t>
            </a:r>
            <a:r>
              <a:rPr lang="en-US" sz="3600" dirty="0">
                <a:sym typeface="Wingdings" panose="05000000000000000000" pitchFamily="2" charset="2"/>
              </a:rPr>
              <a:t> 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2080600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4394</TotalTime>
  <Words>225</Words>
  <Application>Microsoft Office PowerPoint</Application>
  <PresentationFormat>Widescreen</PresentationFormat>
  <Paragraphs>45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Calibri</vt:lpstr>
      <vt:lpstr>Calibri Light</vt:lpstr>
      <vt:lpstr>Wingdings</vt:lpstr>
      <vt:lpstr>Retrospect</vt:lpstr>
      <vt:lpstr>LT 6.2 Fake Quiz</vt:lpstr>
      <vt:lpstr>What type of reaction? </vt:lpstr>
      <vt:lpstr>LT 6.2 Predicting Products Notes</vt:lpstr>
      <vt:lpstr>What type of reaction will happen?</vt:lpstr>
      <vt:lpstr>Predicting Products for Combustion Rxns</vt:lpstr>
      <vt:lpstr>Predicting Products for Combustion Rxns</vt:lpstr>
      <vt:lpstr>Practice</vt:lpstr>
      <vt:lpstr>Predicting Products for Synthesis Rxns </vt:lpstr>
      <vt:lpstr>Predicting Products for Synthesis Rxns </vt:lpstr>
      <vt:lpstr>Diatomic Elements</vt:lpstr>
      <vt:lpstr>PowerPoint Presentation</vt:lpstr>
      <vt:lpstr>Common mistake:  H2O</vt:lpstr>
      <vt:lpstr>Practice</vt:lpstr>
      <vt:lpstr>Practice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Review—balance on scratch paper</dc:title>
  <dc:creator>Jennifer Bolen</dc:creator>
  <cp:lastModifiedBy>Katherine Macedo</cp:lastModifiedBy>
  <cp:revision>11</cp:revision>
  <dcterms:created xsi:type="dcterms:W3CDTF">2020-02-07T05:36:32Z</dcterms:created>
  <dcterms:modified xsi:type="dcterms:W3CDTF">2020-02-10T21:23:04Z</dcterms:modified>
</cp:coreProperties>
</file>